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0"/>
  </p:notesMasterIdLst>
  <p:handoutMasterIdLst>
    <p:handoutMasterId r:id="rId91"/>
  </p:handoutMasterIdLst>
  <p:sldIdLst>
    <p:sldId id="256" r:id="rId3"/>
    <p:sldId id="636" r:id="rId4"/>
    <p:sldId id="760" r:id="rId5"/>
    <p:sldId id="661" r:id="rId6"/>
    <p:sldId id="695" r:id="rId7"/>
    <p:sldId id="696" r:id="rId8"/>
    <p:sldId id="697" r:id="rId9"/>
    <p:sldId id="761" r:id="rId10"/>
    <p:sldId id="698" r:id="rId11"/>
    <p:sldId id="700" r:id="rId12"/>
    <p:sldId id="762" r:id="rId13"/>
    <p:sldId id="699" r:id="rId14"/>
    <p:sldId id="701" r:id="rId15"/>
    <p:sldId id="702" r:id="rId16"/>
    <p:sldId id="703" r:id="rId17"/>
    <p:sldId id="704" r:id="rId18"/>
    <p:sldId id="763" r:id="rId19"/>
    <p:sldId id="764" r:id="rId20"/>
    <p:sldId id="705" r:id="rId21"/>
    <p:sldId id="706" r:id="rId22"/>
    <p:sldId id="707" r:id="rId23"/>
    <p:sldId id="765" r:id="rId24"/>
    <p:sldId id="708" r:id="rId25"/>
    <p:sldId id="709" r:id="rId26"/>
    <p:sldId id="711" r:id="rId27"/>
    <p:sldId id="778" r:id="rId28"/>
    <p:sldId id="766" r:id="rId29"/>
    <p:sldId id="710" r:id="rId30"/>
    <p:sldId id="712" r:id="rId31"/>
    <p:sldId id="713" r:id="rId32"/>
    <p:sldId id="714" r:id="rId33"/>
    <p:sldId id="767" r:id="rId34"/>
    <p:sldId id="768" r:id="rId35"/>
    <p:sldId id="715" r:id="rId36"/>
    <p:sldId id="716" r:id="rId37"/>
    <p:sldId id="717" r:id="rId38"/>
    <p:sldId id="769" r:id="rId39"/>
    <p:sldId id="718" r:id="rId40"/>
    <p:sldId id="719" r:id="rId41"/>
    <p:sldId id="720" r:id="rId42"/>
    <p:sldId id="721" r:id="rId43"/>
    <p:sldId id="770" r:id="rId44"/>
    <p:sldId id="771" r:id="rId45"/>
    <p:sldId id="722" r:id="rId46"/>
    <p:sldId id="723" r:id="rId47"/>
    <p:sldId id="724" r:id="rId48"/>
    <p:sldId id="725" r:id="rId49"/>
    <p:sldId id="772" r:id="rId50"/>
    <p:sldId id="726" r:id="rId51"/>
    <p:sldId id="727" r:id="rId52"/>
    <p:sldId id="728" r:id="rId53"/>
    <p:sldId id="729" r:id="rId54"/>
    <p:sldId id="730" r:id="rId55"/>
    <p:sldId id="773" r:id="rId56"/>
    <p:sldId id="774" r:id="rId57"/>
    <p:sldId id="731" r:id="rId58"/>
    <p:sldId id="775" r:id="rId59"/>
    <p:sldId id="732" r:id="rId60"/>
    <p:sldId id="733" r:id="rId61"/>
    <p:sldId id="734" r:id="rId62"/>
    <p:sldId id="735" r:id="rId63"/>
    <p:sldId id="753" r:id="rId64"/>
    <p:sldId id="736" r:id="rId65"/>
    <p:sldId id="756" r:id="rId66"/>
    <p:sldId id="757" r:id="rId67"/>
    <p:sldId id="758" r:id="rId68"/>
    <p:sldId id="776" r:id="rId69"/>
    <p:sldId id="737" r:id="rId70"/>
    <p:sldId id="738" r:id="rId71"/>
    <p:sldId id="739" r:id="rId72"/>
    <p:sldId id="740" r:id="rId73"/>
    <p:sldId id="741" r:id="rId74"/>
    <p:sldId id="742" r:id="rId75"/>
    <p:sldId id="743" r:id="rId76"/>
    <p:sldId id="744" r:id="rId77"/>
    <p:sldId id="745" r:id="rId78"/>
    <p:sldId id="746" r:id="rId79"/>
    <p:sldId id="747" r:id="rId80"/>
    <p:sldId id="777" r:id="rId81"/>
    <p:sldId id="748" r:id="rId82"/>
    <p:sldId id="749" r:id="rId83"/>
    <p:sldId id="754" r:id="rId84"/>
    <p:sldId id="750" r:id="rId85"/>
    <p:sldId id="759" r:id="rId86"/>
    <p:sldId id="694" r:id="rId87"/>
    <p:sldId id="297" r:id="rId88"/>
    <p:sldId id="795" r:id="rId8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16" autoAdjust="0"/>
    <p:restoredTop sz="94694" autoAdjust="0"/>
  </p:normalViewPr>
  <p:slideViewPr>
    <p:cSldViewPr>
      <p:cViewPr varScale="1">
        <p:scale>
          <a:sx n="72" d="100"/>
          <a:sy n="72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CFF84B-9609-F080-606E-60D45A989B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DDE8DE-9E0C-358C-9CE2-063456C937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98FE02A-318F-934F-9FF3-613234E9102A}" type="datetimeFigureOut">
              <a:rPr lang="en-US" altLang="en-US"/>
              <a:pPr>
                <a:defRPr/>
              </a:pPr>
              <a:t>4/16/2024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B890D-2A76-AB22-9CC3-25F149729E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57A58-28D1-9B74-8E25-BF9BF33D65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D80235F-1B75-1D4A-B096-42A4DD4E7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E4A5D5-DD29-0B72-6A00-971FB06D26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00948-CE3C-13B3-CC46-2B3A772347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ABDCAD7-0237-2340-914A-B6470279B39E}" type="datetimeFigureOut">
              <a:rPr lang="en-US" altLang="en-US"/>
              <a:pPr>
                <a:defRPr/>
              </a:pPr>
              <a:t>4/16/2024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0036B00-B52E-820F-F5FA-B34ADD213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9AF277-63FB-BAF7-F065-0BD66FE1D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2EA10-DB68-D106-CDA8-F2BF954392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6E311-8F9D-9842-CC22-62267D837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AE772D-BB1D-AF43-8518-A4C8F4E69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WV (Worldviews)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0B870E-00E5-0B60-A686-C79BB1455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FA5BB2-8AFD-ACAB-F43A-3E640D304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5FD87-5005-7C80-8FD3-3992C6893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9770E-E7F6-1C4C-80C6-ED6752C12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0243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3FA28-A8BE-04F9-6873-0B3596036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2E152A-0D5C-3E3C-7AED-4085DE3E74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F29744-BCCF-1F4F-1C6E-87AB6EC64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4BC77-71B9-2E40-ADDC-81EC3B528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532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D232C6-C963-F77D-2342-660185352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910527-3B8C-4668-E8CE-1DD149C43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3EF8C6-309A-F987-135B-74A09BE95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2B05-204C-9C48-8F2D-E4BB91DE9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819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735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58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3536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208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487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73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68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0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767E4-F4FD-8081-2DEF-0E399E37D3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7DAA52-BE76-543A-62BB-FFE04AE9F4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D41E00-EF6F-1153-097E-E40B81C30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69124-D23D-204A-B37A-87F6DA47E9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35056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55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432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053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0A45E-F451-860C-7422-FE6534EC3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E0369A-7F49-6695-1BFA-DD72A3A8D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BB93B-0C00-9A31-5B70-4B5F9D311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19B66-6CC4-9A4C-9CF1-01CBC41A55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7179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47DD0-60D7-155C-0B7D-3F8F3CA62F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F53DB-79EC-CC22-5C71-4E1625659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02A7A-596D-853D-1C04-671611023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D33F5-1874-A247-AB6D-4D03F281B2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02426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B98EAA-7CB9-2D10-605E-BE16D445C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D3552-4F2F-A6BD-A04F-E735A5FBB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219570-5718-0CE8-D033-C9271F081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1F11C-C295-CF43-B55E-0C7045D31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03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A4CBC6-A1BD-858B-4EBF-256AD84A2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0E8764-3640-6253-099B-AB1FB5735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4E723DA-DF0B-8831-869B-7FB6E03DD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FD7A-F18D-F64C-9F59-231DD46AA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905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8B0EFB-A35E-859A-B9EE-E543C4315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C202CD-E195-77AB-5416-26E674C5A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EE33BB-EE09-BB05-4814-729B0E641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79BE3-DE9C-C449-8AED-23524C04BE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9997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71EEF-7655-2C0D-81B1-C2050B986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4B4C2-5628-7F39-F3D0-D7A65C569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20A29-7A49-7A4E-8220-EE723E4E59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C38C-180F-CF4B-A719-A8011870D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8133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CBE48-49E0-F938-44AA-CEF43F33E1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E6F16-92F1-B61A-86D5-B771BDCF8A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A6CC2-6261-B0FB-847F-6EC4ACFC0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642A-2926-9F49-B7E9-033AF6BA7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095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2F47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A1BC67-3E95-56A6-68FF-F4AE62EDA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20E3A6-E627-4952-EB6A-F6B31BAFB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D4E6B8-67A1-C169-C021-77BBF3F4F4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A0849E-C3ED-E25B-D563-C461B578A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E65AD3-524A-85C5-C492-7919575A4E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70DFD0-34A9-4743-A091-4A0D85F93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>
            <a:extLst>
              <a:ext uri="{FF2B5EF4-FFF2-40B4-BE49-F238E27FC236}">
                <a16:creationId xmlns:a16="http://schemas.microsoft.com/office/drawing/2014/main" id="{2C69E19D-12FE-D792-6F0C-0D062C10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455C88FD-0A43-0E47-7283-7883E1681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4419600"/>
            <a:ext cx="379095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المحاضرة 20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52" name="Text Box 14">
            <a:extLst>
              <a:ext uri="{FF2B5EF4-FFF2-40B4-BE49-F238E27FC236}">
                <a16:creationId xmlns:a16="http://schemas.microsoft.com/office/drawing/2014/main" id="{B06F9B4B-9225-7641-DB8A-98415D99B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115888"/>
            <a:ext cx="3765550" cy="2246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</a:rPr>
              <a:t>الأخلاق في آسيا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</a:rPr>
              <a:t>طريقة الحياة الكونفوشيوسية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182D55-8C29-8C13-1FA5-3524A7C8C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" y="5730874"/>
            <a:ext cx="9158502" cy="11271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د. لويس وينكلر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مدرسة شرق آسيا اللاهوتية (سنغافورة)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تحميل د. ريك جريفيث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الملفات بلغات عدة للتنزيل المجاني على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BibleStudyDownloads.org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4" name="Rectangle 4">
            <a:extLst>
              <a:ext uri="{FF2B5EF4-FFF2-40B4-BE49-F238E27FC236}">
                <a16:creationId xmlns:a16="http://schemas.microsoft.com/office/drawing/2014/main" id="{F6F49BC6-F439-7C18-1515-7C772F7A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BBBE265E-DC04-2F04-BE61-A2391FE8B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877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منسيوس (القرن الرابع ق.م)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2. شون – زي (القرن الثالث ق.م)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6BC5C3F5-7808-7381-B635-BE84091D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1242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BF2527BC-2694-C6A0-7957-5B5B5B36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01888"/>
            <a:ext cx="37338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0" name="Rectangle 4">
            <a:extLst>
              <a:ext uri="{FF2B5EF4-FFF2-40B4-BE49-F238E27FC236}">
                <a16:creationId xmlns:a16="http://schemas.microsoft.com/office/drawing/2014/main" id="{DDB9FBDC-BB4B-A7AB-650D-F6BA68FE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83EFF8B3-1F07-7847-A63C-7FDF895D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3. الفرق الرئيسي بين الإثنين: الطبيعة الأساسية للجنس البشري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>
            <a:extLst>
              <a:ext uri="{FF2B5EF4-FFF2-40B4-BE49-F238E27FC236}">
                <a16:creationId xmlns:a16="http://schemas.microsoft.com/office/drawing/2014/main" id="{F962623D-7FEA-9075-A0FC-6AF96198A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01888"/>
            <a:ext cx="37338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0" name="Rectangle 4">
            <a:extLst>
              <a:ext uri="{FF2B5EF4-FFF2-40B4-BE49-F238E27FC236}">
                <a16:creationId xmlns:a16="http://schemas.microsoft.com/office/drawing/2014/main" id="{2BF3D8AC-1FAC-A823-8AEC-7E83FC117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CF9E8EEC-5D8F-1FF9-EA81-17C439956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15443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الفرق الرئيسي بين الإثنين: الطبيعة الأساسية للجنس البشري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أ. علم منسيوس أن البشر جيدون في جوهرهم، وهكذا كان التدريب الأخلاقي تشجيعاً لما هو موجود فينا بالفعل.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>
            <a:extLst>
              <a:ext uri="{FF2B5EF4-FFF2-40B4-BE49-F238E27FC236}">
                <a16:creationId xmlns:a16="http://schemas.microsoft.com/office/drawing/2014/main" id="{4626B7B1-8E6F-7AC7-004F-55375C27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403475"/>
            <a:ext cx="3719513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8228" name="Rectangle 4">
            <a:extLst>
              <a:ext uri="{FF2B5EF4-FFF2-40B4-BE49-F238E27FC236}">
                <a16:creationId xmlns:a16="http://schemas.microsoft.com/office/drawing/2014/main" id="{FCEB8ED8-9612-CBDD-B901-E24A9D1A1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7A59D004-4E70-9C97-AD0F-0DF20807A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828800"/>
            <a:ext cx="9144000" cy="330090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الفرق الرئيسي بين الإثنين: الطبيعة الأساسية للجنس البشري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علم منسيوس أن البشر جيدون في جوهرهم، وهكذا كان التدريب الأخلاقي تشجيعاً لما هو موجود فينا بالفعل.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sz="2300" b="1" dirty="0">
                <a:solidFill>
                  <a:schemeClr val="bg1"/>
                </a:solidFill>
              </a:rPr>
              <a:t>ب. علم شون زي أن البشر في الأساس أشرار، ويجب تدريبهم بوعي ليكونوا صالحين خصوصاً من خلال الطقوس المنتظمة والتحسين الذاتي المستمر والمحافظة على التقاليد</a:t>
            </a:r>
            <a:endParaRPr lang="en-US" altLang="en-U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>
            <a:extLst>
              <a:ext uri="{FF2B5EF4-FFF2-40B4-BE49-F238E27FC236}">
                <a16:creationId xmlns:a16="http://schemas.microsoft.com/office/drawing/2014/main" id="{3CDC1974-FB2A-56A3-E6A7-BDE611DC7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49662FAE-B97C-78BB-603C-F9C60D22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16619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4. كانت سلالة هان التي بدأت في عام 206 ق.م أول من فرض التعليم بشكل واسع في أسلوب الحياة الكونفوشيوسية.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6" name="Rectangle 4">
            <a:extLst>
              <a:ext uri="{FF2B5EF4-FFF2-40B4-BE49-F238E27FC236}">
                <a16:creationId xmlns:a16="http://schemas.microsoft.com/office/drawing/2014/main" id="{0797A867-126E-CEDA-532D-FF92F3778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F4E5D0EC-B781-DB79-DE43-CFA0B387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3083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كانت سلالة هان التي بدأت في عام 206 ق.م أول من فرض التعليم بشكل واسع في أسلوب الحياة الكونفوشيوسية.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5. بان تشاو (45-114 م)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E9521E29-A97B-4B70-514B-982410D2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37124"/>
            <a:ext cx="1993900" cy="27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0" name="Rectangle 4">
            <a:extLst>
              <a:ext uri="{FF2B5EF4-FFF2-40B4-BE49-F238E27FC236}">
                <a16:creationId xmlns:a16="http://schemas.microsoft.com/office/drawing/2014/main" id="{6A250515-1102-3EEE-7FFF-4397C647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D2C25168-2E08-AE51-5333-62AFDDB1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95465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كانت سلالة هان التي بدأت في عام 206 ق.م أول من فرض التعليم بشكل واسع في أسلوب الحياة الكونفوشيوسية.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بان تشاو (45-114 م)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6. عبر الوقت انتشرت الكونفوشيوسية إلى اليابان، كوريا وفيتنام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4" name="Rectangle 4">
            <a:extLst>
              <a:ext uri="{FF2B5EF4-FFF2-40B4-BE49-F238E27FC236}">
                <a16:creationId xmlns:a16="http://schemas.microsoft.com/office/drawing/2014/main" id="{F1B193DF-CDE1-E148-87C5-F0E84398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r" rtl="1" eaLnBrk="1" hangingPunct="1">
              <a:defRPr/>
            </a:pP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ar-JO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 خمس فضائل ثابتة</a:t>
            </a:r>
            <a:r>
              <a:rPr lang="en-US" sz="4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4" name="Rectangle 4">
            <a:extLst>
              <a:ext uri="{FF2B5EF4-FFF2-40B4-BE49-F238E27FC236}">
                <a16:creationId xmlns:a16="http://schemas.microsoft.com/office/drawing/2014/main" id="{887E8E14-4DE5-E141-4FEE-98630770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46C949FC-4DAA-1FE0-2D88-669D4010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6106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أ. رين: الإنسانية أو الخير أو نكران الذات والتي تتضمن: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4" name="Rectangle 4">
            <a:extLst>
              <a:ext uri="{FF2B5EF4-FFF2-40B4-BE49-F238E27FC236}">
                <a16:creationId xmlns:a16="http://schemas.microsoft.com/office/drawing/2014/main" id="{121E44FD-C515-90DB-FF97-09C7E5EE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6DEE16CE-49F9-824F-8D7E-AC13393B1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6106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رين: الإنسانية أو الخير أو نكران الذات والتي تتضمن: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1. المجاملة في الحياة الخاصة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1DB72860-4218-BC1F-54AE-050CC5AB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ED5CC5A-E87B-2EBC-0C0F-03BAC8CB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74474" name="Rectangle 10">
            <a:extLst>
              <a:ext uri="{FF2B5EF4-FFF2-40B4-BE49-F238E27FC236}">
                <a16:creationId xmlns:a16="http://schemas.microsoft.com/office/drawing/2014/main" id="{570CEC47-57BB-3B33-0750-5F520C829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11128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1. مقدمة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8" name="Rectangle 4">
            <a:extLst>
              <a:ext uri="{FF2B5EF4-FFF2-40B4-BE49-F238E27FC236}">
                <a16:creationId xmlns:a16="http://schemas.microsoft.com/office/drawing/2014/main" id="{A37B5189-8510-80FA-6CB4-E2FFF2ED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5578FA5F-8EE2-690B-306C-1952608CD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610600" cy="1877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رين: الإنسانية أو الخير أو نكران الذات والتي تتضمن: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المجاملة في الحياة الخاصة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الإجتهاد في الحياة العامة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2" name="Rectangle 4">
            <a:extLst>
              <a:ext uri="{FF2B5EF4-FFF2-40B4-BE49-F238E27FC236}">
                <a16:creationId xmlns:a16="http://schemas.microsoft.com/office/drawing/2014/main" id="{795DA1A6-1774-184D-38D6-74ABB02A9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5F6B004E-1398-0210-3AE2-3EFBE711D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90800"/>
            <a:ext cx="8610600" cy="252376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رين: الإنسانية أو الخير أو نكران الذات والتي تتضمن: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المجاملة في الحياة الخاصة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الإجتهاد في الحياة العامة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3. الولاء في العلاقات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6" name="Rectangle 4">
            <a:extLst>
              <a:ext uri="{FF2B5EF4-FFF2-40B4-BE49-F238E27FC236}">
                <a16:creationId xmlns:a16="http://schemas.microsoft.com/office/drawing/2014/main" id="{FB7B63C6-753E-A464-E17D-54251E42A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1DFAC6D3-8707-D3FC-39B8-7762C8041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ب. لي: الطقوس أو الإحتفال أو الشعائر أو المجاملة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6" name="Rectangle 4">
            <a:extLst>
              <a:ext uri="{FF2B5EF4-FFF2-40B4-BE49-F238E27FC236}">
                <a16:creationId xmlns:a16="http://schemas.microsoft.com/office/drawing/2014/main" id="{9B6E9A4C-D15A-CE1F-5053-1B9C9AD1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8BD6BCD3-7961-96F2-977C-4105DF8BF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209288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لي: الطقوس أو الإحتفال أو الشعائر أو المجاملة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1. الطقوس ليست بالضرورة ممارسات منظمة أو تعسفية، إنها الأعمال الروتينية اليومية التي غالباً ما ينخرط فيها الناس (بوعي أو بغير وعي) طول المسار الطبيعي لحياتهم.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20" name="Rectangle 4">
            <a:extLst>
              <a:ext uri="{FF2B5EF4-FFF2-40B4-BE49-F238E27FC236}">
                <a16:creationId xmlns:a16="http://schemas.microsoft.com/office/drawing/2014/main" id="{118C6BA9-32CA-42B3-A63A-4C763AC3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2C8F87A8-4089-C75C-7EEA-EFCF9D65B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16619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لي: الطقوس أو الإحتفال أو الشعائر أو المجاملة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تساعد الطقوس الناس على معرفة مكانهم المناسب في المجتمع، وتقليل الصراع غير الضروري وتعزيز التناغم الإجتماعي.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8" name="Rectangle 4">
            <a:extLst>
              <a:ext uri="{FF2B5EF4-FFF2-40B4-BE49-F238E27FC236}">
                <a16:creationId xmlns:a16="http://schemas.microsoft.com/office/drawing/2014/main" id="{80A578FB-156B-71B5-CE47-8A044EFE8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F9AEC7FC-A79B-E386-B6D0-13B5AA5DF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8915400" cy="27392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لي: الطقوس أو الإحتفال أو الشعائر أو المجاملة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تساعد الطقوس الناس على معرفة مكانهم المناسب في المجتمع، وتقليل الصراع غير الضروري وتعزيز التناغم الإجتماعي.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3. إن الطقوس التي تم تنفيذها بإخلاص تعمل على تنمية الخير الشخصي بقوة.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>
            <a:extLst>
              <a:ext uri="{FF2B5EF4-FFF2-40B4-BE49-F238E27FC236}">
                <a16:creationId xmlns:a16="http://schemas.microsoft.com/office/drawing/2014/main" id="{C0C7C577-AD46-53DE-0501-64711F2B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229600" cy="2308324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FontTx/>
              <a:buNone/>
              <a:defRPr/>
            </a:pPr>
            <a:r>
              <a:rPr lang="ar-JO" altLang="en-US" b="1" dirty="0">
                <a:solidFill>
                  <a:srgbClr val="FFFF00"/>
                </a:solidFill>
              </a:rPr>
              <a:t>الإحترام دون لي يصبح صخباً شاقاً، الحذر بدون لي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ar-JO" altLang="en-US" b="1" dirty="0">
                <a:solidFill>
                  <a:srgbClr val="FFFF00"/>
                </a:solidFill>
              </a:rPr>
              <a:t>يصبح جبناً، الجرأة بدون لي تصبح عصياناً، الإستقامة بدون لي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ar-JO" altLang="en-US" b="1" dirty="0">
                <a:solidFill>
                  <a:srgbClr val="FFFF00"/>
                </a:solidFill>
              </a:rPr>
              <a:t>تصبح وقاحة.</a:t>
            </a:r>
            <a:endParaRPr lang="en-US" altLang="en-US" b="1" dirty="0">
              <a:solidFill>
                <a:srgbClr val="FFFF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JO" altLang="en-US" b="1" dirty="0">
                <a:solidFill>
                  <a:srgbClr val="FFFF00"/>
                </a:solidFill>
              </a:rPr>
              <a:t>كونفوشيوس، مختارات الثامن، ٢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pic>
        <p:nvPicPr>
          <p:cNvPr id="40962" name="Picture 4">
            <a:extLst>
              <a:ext uri="{FF2B5EF4-FFF2-40B4-BE49-F238E27FC236}">
                <a16:creationId xmlns:a16="http://schemas.microsoft.com/office/drawing/2014/main" id="{4CA396AB-AC20-ED19-A4B2-3F440047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62450"/>
            <a:ext cx="2362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4" name="Rectangle 4">
            <a:extLst>
              <a:ext uri="{FF2B5EF4-FFF2-40B4-BE49-F238E27FC236}">
                <a16:creationId xmlns:a16="http://schemas.microsoft.com/office/drawing/2014/main" id="{E1C29D02-E34D-4C58-6F7B-474BA4C1D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CC823BFE-0FE9-520A-1340-0D1C77A66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ت. يي: البر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4" name="Rectangle 4">
            <a:extLst>
              <a:ext uri="{FF2B5EF4-FFF2-40B4-BE49-F238E27FC236}">
                <a16:creationId xmlns:a16="http://schemas.microsoft.com/office/drawing/2014/main" id="{5D58C0C0-E24A-1347-2270-CC5ACA1F7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0713C420-E963-263D-13DA-25FFF7266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يي: البر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1. المعاملة بالمثل (مقابل المصلحة الذاتية) في العلاقات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2" name="Rectangle 4">
            <a:extLst>
              <a:ext uri="{FF2B5EF4-FFF2-40B4-BE49-F238E27FC236}">
                <a16:creationId xmlns:a16="http://schemas.microsoft.com/office/drawing/2014/main" id="{B8F2B273-923C-F54F-4721-F162B199E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D9C82137-1452-B5BE-4330-BDBD3DBFD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1877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يي: البر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المعاملة بالمثل (مقابل المصلحة الذاتية) في العلاقات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فعل الشيء الصحيح للسبب الصحيح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>
            <a:extLst>
              <a:ext uri="{FF2B5EF4-FFF2-40B4-BE49-F238E27FC236}">
                <a16:creationId xmlns:a16="http://schemas.microsoft.com/office/drawing/2014/main" id="{6E37EC36-FEA8-E869-50E4-97A135A4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2" name="Rectangle 6">
            <a:extLst>
              <a:ext uri="{FF2B5EF4-FFF2-40B4-BE49-F238E27FC236}">
                <a16:creationId xmlns:a16="http://schemas.microsoft.com/office/drawing/2014/main" id="{EA7B7AF1-121D-C466-B7D4-9DDC55A5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ar-JO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 كونفوشيوس</a:t>
            </a:r>
          </a:p>
          <a:p>
            <a:pPr algn="ctr" eaLnBrk="1" hangingPunct="1">
              <a:defRPr/>
            </a:pPr>
            <a:r>
              <a:rPr lang="ar-JO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تاريخ تقليدي مختصر</a:t>
            </a:r>
            <a:r>
              <a:rPr lang="en-US" sz="44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6" name="Rectangle 4">
            <a:extLst>
              <a:ext uri="{FF2B5EF4-FFF2-40B4-BE49-F238E27FC236}">
                <a16:creationId xmlns:a16="http://schemas.microsoft.com/office/drawing/2014/main" id="{E06A9252-343D-3DE8-31D5-1934B7B98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B29FE3FB-D1E4-E87E-49A7-08DAC5DF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0"/>
            <a:ext cx="70866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ث. زي: المعرفة أو الحكمة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5059" name="Picture 1">
            <a:extLst>
              <a:ext uri="{FF2B5EF4-FFF2-40B4-BE49-F238E27FC236}">
                <a16:creationId xmlns:a16="http://schemas.microsoft.com/office/drawing/2014/main" id="{80C50E47-3E87-D2FA-2764-1CA9BB2F7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30538"/>
            <a:ext cx="339725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40" name="Rectangle 4">
            <a:extLst>
              <a:ext uri="{FF2B5EF4-FFF2-40B4-BE49-F238E27FC236}">
                <a16:creationId xmlns:a16="http://schemas.microsoft.com/office/drawing/2014/main" id="{46C52331-582F-733A-C79A-ED69B3599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3. خمس فضائل ثابتة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BE6A61F7-CD29-36CE-3B5B-626CBBA8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0"/>
            <a:ext cx="7086600" cy="13234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زي: المعرفة أو الحكمة</a:t>
            </a:r>
            <a:endParaRPr kumimoji="0" lang="en-US" altLang="en-US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ج. شين: النزاهة أو الإخلاص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46083" name="Picture 1">
            <a:extLst>
              <a:ext uri="{FF2B5EF4-FFF2-40B4-BE49-F238E27FC236}">
                <a16:creationId xmlns:a16="http://schemas.microsoft.com/office/drawing/2014/main" id="{70EE8868-D6F8-B08C-8546-DD0775C48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49675"/>
            <a:ext cx="6781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4" name="Rectangle 4">
            <a:extLst>
              <a:ext uri="{FF2B5EF4-FFF2-40B4-BE49-F238E27FC236}">
                <a16:creationId xmlns:a16="http://schemas.microsoft.com/office/drawing/2014/main" id="{B2CE3A2D-6C96-35A5-BD35-95DC35B48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تعاليم أخرى مهمة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4" name="Rectangle 4">
            <a:extLst>
              <a:ext uri="{FF2B5EF4-FFF2-40B4-BE49-F238E27FC236}">
                <a16:creationId xmlns:a16="http://schemas.microsoft.com/office/drawing/2014/main" id="{FF89C185-5671-1ACE-695B-15F4F712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580F9404-1055-45F5-5734-E2880F96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أ. مبدأ المعاملة بالمثل في العلاقات الشخصية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4" name="Rectangle 4">
            <a:extLst>
              <a:ext uri="{FF2B5EF4-FFF2-40B4-BE49-F238E27FC236}">
                <a16:creationId xmlns:a16="http://schemas.microsoft.com/office/drawing/2014/main" id="{0DC9DA84-9FF8-54A7-E4EB-82A0C727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0EE88DEC-4AB3-BE7D-A21E-43A145E1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16619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مبدأ المعاملة بالمثل في العلاقات الشخصية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1. </a:t>
            </a:r>
            <a:r>
              <a:rPr lang="ar-JO" altLang="en-US" b="1" u="sng" dirty="0">
                <a:solidFill>
                  <a:srgbClr val="FFC000"/>
                </a:solidFill>
              </a:rPr>
              <a:t>القاعدة الذهبية </a:t>
            </a:r>
            <a:r>
              <a:rPr lang="ar-JO" altLang="en-US" b="1" dirty="0">
                <a:solidFill>
                  <a:schemeClr val="bg1"/>
                </a:solidFill>
              </a:rPr>
              <a:t>(إيجابية): ما يعتبره المرء مرغوباً لنفسه يجب أن يكون على استعداد لمنحه للآخرين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8" name="Rectangle 4">
            <a:extLst>
              <a:ext uri="{FF2B5EF4-FFF2-40B4-BE49-F238E27FC236}">
                <a16:creationId xmlns:a16="http://schemas.microsoft.com/office/drawing/2014/main" id="{B3161F76-7298-27B2-2FAA-5CDC08D7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3589" name="Text Box 5">
            <a:extLst>
              <a:ext uri="{FF2B5EF4-FFF2-40B4-BE49-F238E27FC236}">
                <a16:creationId xmlns:a16="http://schemas.microsoft.com/office/drawing/2014/main" id="{7E04DE08-CD9C-0523-ABD2-943CDA3BF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23083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مبدأ المعاملة بالمثل في العلاقات الشخصية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القاعدة الذهبية (إيجابية): ما يعتبره المرء مرغوباً لنفسه يجب أن يكون على استعداد لمنحه للآخرين</a:t>
            </a:r>
            <a:endParaRPr kumimoji="0" lang="en-US" altLang="en-US" b="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</a:t>
            </a:r>
            <a:r>
              <a:rPr lang="ar-JO" altLang="en-US" b="1" u="sng" dirty="0">
                <a:solidFill>
                  <a:schemeClr val="bg1">
                    <a:lumMod val="65000"/>
                  </a:schemeClr>
                </a:solidFill>
              </a:rPr>
              <a:t>القاعدة الفضية </a:t>
            </a:r>
            <a:r>
              <a:rPr lang="ar-JO" altLang="en-US" b="1" dirty="0">
                <a:solidFill>
                  <a:schemeClr val="bg1"/>
                </a:solidFill>
              </a:rPr>
              <a:t>(سلبية): ما لا تتمناه لنفسك لا تفعله للآخرين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>
            <a:extLst>
              <a:ext uri="{FF2B5EF4-FFF2-40B4-BE49-F238E27FC236}">
                <a16:creationId xmlns:a16="http://schemas.microsoft.com/office/drawing/2014/main" id="{6795B58A-F135-F3C2-06EE-A7570A464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4612" name="Rectangle 4">
            <a:extLst>
              <a:ext uri="{FF2B5EF4-FFF2-40B4-BE49-F238E27FC236}">
                <a16:creationId xmlns:a16="http://schemas.microsoft.com/office/drawing/2014/main" id="{CC541B27-48AE-A552-4975-E22DC51C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AEE9F839-EA4C-C7AF-680F-3A9F63E0D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628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ب. عقيدة الوسيلة الذهبية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6" name="Rectangle 4">
            <a:extLst>
              <a:ext uri="{FF2B5EF4-FFF2-40B4-BE49-F238E27FC236}">
                <a16:creationId xmlns:a16="http://schemas.microsoft.com/office/drawing/2014/main" id="{2BE59FA7-FC11-19A7-A69B-77D8B3EE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C6EEADBF-0C7A-9684-0A43-A149F7A4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62800" cy="132343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عقيدة الوسيلة الذهبية</a:t>
            </a:r>
            <a:endParaRPr kumimoji="0" lang="en-US" altLang="en-US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ت. القيم المركزية</a:t>
            </a:r>
            <a:endParaRPr lang="en-US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6" name="Rectangle 4">
            <a:extLst>
              <a:ext uri="{FF2B5EF4-FFF2-40B4-BE49-F238E27FC236}">
                <a16:creationId xmlns:a16="http://schemas.microsoft.com/office/drawing/2014/main" id="{D1257EC9-9F8F-FA5B-5057-A026E889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1B063C3B-6E31-B51E-5A9A-59027F958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62800" cy="196977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عقيدة الوسيلة الذهبية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القيم المركزية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1. الولاء</a:t>
            </a: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3251" name="Picture 1">
            <a:extLst>
              <a:ext uri="{FF2B5EF4-FFF2-40B4-BE49-F238E27FC236}">
                <a16:creationId xmlns:a16="http://schemas.microsoft.com/office/drawing/2014/main" id="{63BBB476-DB6A-B194-0DC9-402037DC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4850"/>
            <a:ext cx="51054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F80B564D-AAE7-D772-C9D7-E5FF8D4A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6660" name="Rectangle 4">
            <a:extLst>
              <a:ext uri="{FF2B5EF4-FFF2-40B4-BE49-F238E27FC236}">
                <a16:creationId xmlns:a16="http://schemas.microsoft.com/office/drawing/2014/main" id="{9E16DF7C-2954-2B90-A922-033F62F35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B1DA0CAF-99E0-DF52-3871-8D50F08E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62800" cy="261610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عقيدة الوسيلة الذهبية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القيم المركزية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الولاء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2. طاعة الوالدين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>
            <a:extLst>
              <a:ext uri="{FF2B5EF4-FFF2-40B4-BE49-F238E27FC236}">
                <a16:creationId xmlns:a16="http://schemas.microsoft.com/office/drawing/2014/main" id="{B167314E-5907-DF9A-48CD-B9711EFA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3782" name="Rectangle 6">
            <a:extLst>
              <a:ext uri="{FF2B5EF4-FFF2-40B4-BE49-F238E27FC236}">
                <a16:creationId xmlns:a16="http://schemas.microsoft.com/office/drawing/2014/main" id="{F7BA63E9-8200-DD40-49B6-828AE652E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9A3A4DEB-7E38-0272-B526-6F5243B70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60000" indent="-360000" algn="r" rtl="1" eaLnBrk="1" hangingPunct="1">
              <a:spcBef>
                <a:spcPct val="50000"/>
              </a:spcBef>
              <a:defRPr/>
            </a:pPr>
            <a:r>
              <a:rPr lang="ar-JO" altLang="x-none" sz="3200" b="1" dirty="0">
                <a:solidFill>
                  <a:schemeClr val="bg1"/>
                </a:solidFill>
              </a:rPr>
              <a:t>أ. ولد كونفوشيوس في الصين حوالي سنة 551 ق.م لعائلة نبيلة سابقاً لكن فقيرة، مات والده عندما كان في الثالثة من عمره، وماتت أمه (التي ربته) عندما كان في الثالثة والعشرين.</a:t>
            </a:r>
            <a:endParaRPr lang="en-US" altLang="x-non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4" name="Rectangle 4">
            <a:extLst>
              <a:ext uri="{FF2B5EF4-FFF2-40B4-BE49-F238E27FC236}">
                <a16:creationId xmlns:a16="http://schemas.microsoft.com/office/drawing/2014/main" id="{8BEEDA91-F8DD-6493-A8F5-F3A1C625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90BBE022-2E3D-4CA1-C386-6094EFB4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62800" cy="326243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عقيدة الوسيلة الذهبية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القيم المركزية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الولاء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طاعة الوالدين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3. التناغم الإجتماعي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  <p:pic>
        <p:nvPicPr>
          <p:cNvPr id="55299" name="Picture 1">
            <a:extLst>
              <a:ext uri="{FF2B5EF4-FFF2-40B4-BE49-F238E27FC236}">
                <a16:creationId xmlns:a16="http://schemas.microsoft.com/office/drawing/2014/main" id="{931FDEC3-871D-934F-A274-47E99CC8D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650"/>
            <a:ext cx="41148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8" name="Rectangle 4">
            <a:extLst>
              <a:ext uri="{FF2B5EF4-FFF2-40B4-BE49-F238E27FC236}">
                <a16:creationId xmlns:a16="http://schemas.microsoft.com/office/drawing/2014/main" id="{35252042-A13A-3E3C-372F-E02B7668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تعاليم أخرى مهمة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58E480A9-DCC7-0C83-D597-9CDCFFF3A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05000"/>
            <a:ext cx="7162800" cy="39087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عقيدة الوسيلة الذهبية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القيم المركزية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الولاء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طاعة الوالدين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التناغم الإجتماعي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4. العلمانية الإنسانية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2" name="Rectangle 4">
            <a:extLst>
              <a:ext uri="{FF2B5EF4-FFF2-40B4-BE49-F238E27FC236}">
                <a16:creationId xmlns:a16="http://schemas.microsoft.com/office/drawing/2014/main" id="{729E3FA7-B5AA-56CF-23CA-A3FDE2A5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المثل التربوية والسياسية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>
            <a:extLst>
              <a:ext uri="{FF2B5EF4-FFF2-40B4-BE49-F238E27FC236}">
                <a16:creationId xmlns:a16="http://schemas.microsoft.com/office/drawing/2014/main" id="{ADE086B8-569F-A543-78A1-3C2E5C834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2" name="Rectangle 4">
            <a:extLst>
              <a:ext uri="{FF2B5EF4-FFF2-40B4-BE49-F238E27FC236}">
                <a16:creationId xmlns:a16="http://schemas.microsoft.com/office/drawing/2014/main" id="{DEA1AD23-1664-5883-3B80-F7C9D9AE8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AA580357-495B-B668-01D5-AA5A0C7C1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defRPr/>
            </a:pPr>
            <a:r>
              <a:rPr lang="ar-JO" altLang="x-none" sz="3200" b="1" dirty="0">
                <a:solidFill>
                  <a:schemeClr val="bg1"/>
                </a:solidFill>
              </a:rPr>
              <a:t>أ. التفوق الأخلاقي في التعليم</a:t>
            </a:r>
            <a:endParaRPr lang="en-US" altLang="x-non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extLst>
              <a:ext uri="{FF2B5EF4-FFF2-40B4-BE49-F238E27FC236}">
                <a16:creationId xmlns:a16="http://schemas.microsoft.com/office/drawing/2014/main" id="{03C3D8D3-0C8A-ED10-CD12-EEFB2D576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2" name="Rectangle 4">
            <a:extLst>
              <a:ext uri="{FF2B5EF4-FFF2-40B4-BE49-F238E27FC236}">
                <a16:creationId xmlns:a16="http://schemas.microsoft.com/office/drawing/2014/main" id="{6C76FD70-FA1A-C5AE-3B7F-23F6B8F8F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ECA5F24D-217F-E528-0CC1-267D40D0E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16619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التفوق الأخلاقي في التعليم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1. لأن الفضيلة ليست أمراً طبيعياً فلا بد من غرسها في الشخص والمجتمع بشكل مقصود ومدروس.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>
            <a:extLst>
              <a:ext uri="{FF2B5EF4-FFF2-40B4-BE49-F238E27FC236}">
                <a16:creationId xmlns:a16="http://schemas.microsoft.com/office/drawing/2014/main" id="{E311B737-6AC5-F59D-8851-97A0B83B2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756" name="Rectangle 4">
            <a:extLst>
              <a:ext uri="{FF2B5EF4-FFF2-40B4-BE49-F238E27FC236}">
                <a16:creationId xmlns:a16="http://schemas.microsoft.com/office/drawing/2014/main" id="{91FED576-4370-7429-088B-0FAB92BEE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DB37272F-67FC-DA1A-9C9D-A3B5581AF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27392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التفوق الأخلاقي في التعليم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لأن الفضيلة ليست أمراً طبيعياً فلا بد من غرسها في الشخص والمجتمع بشكل مقصود ومدروس.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2. لم يكن التعليم أبداً الغاية في حد ذاته بل كان يهدف دائماً إلى جعل الشخص أكثر فضيلة وحكمة وذكاء اجتماعياً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>
            <a:extLst>
              <a:ext uri="{FF2B5EF4-FFF2-40B4-BE49-F238E27FC236}">
                <a16:creationId xmlns:a16="http://schemas.microsoft.com/office/drawing/2014/main" id="{15E573CE-CD9D-83B8-E708-D4160A970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1780" name="Rectangle 4">
            <a:extLst>
              <a:ext uri="{FF2B5EF4-FFF2-40B4-BE49-F238E27FC236}">
                <a16:creationId xmlns:a16="http://schemas.microsoft.com/office/drawing/2014/main" id="{5EB9A78A-D23B-4A82-8647-22F965BB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13A3A027-F7BD-FABE-7154-E1430F41E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16619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التفوق الأخلاقي في التعليم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3. الهدف هو عدم الإنتهاك ولكن اتباع طريق (تاو) حتى تصبح شخصاً يتمتع بقدر متزايد من الصلاح، اللياقة، الحكمة والنزاهة.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>
            <a:extLst>
              <a:ext uri="{FF2B5EF4-FFF2-40B4-BE49-F238E27FC236}">
                <a16:creationId xmlns:a16="http://schemas.microsoft.com/office/drawing/2014/main" id="{A503E039-B306-841A-7DFE-6123EFB27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04" name="Rectangle 4">
            <a:extLst>
              <a:ext uri="{FF2B5EF4-FFF2-40B4-BE49-F238E27FC236}">
                <a16:creationId xmlns:a16="http://schemas.microsoft.com/office/drawing/2014/main" id="{4FFBB6AB-9140-519D-EA48-93C642742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Text Box 5">
            <a:extLst>
              <a:ext uri="{FF2B5EF4-FFF2-40B4-BE49-F238E27FC236}">
                <a16:creationId xmlns:a16="http://schemas.microsoft.com/office/drawing/2014/main" id="{2F5895F8-A10C-0ADE-92F9-C301521E2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273921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التفوق الأخلاقي في التعليم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الهدف هو عدم الإنتهاك ولكن اتباع طريق (تاو) حتى تصبح شخصاً يتمتع بقدر متزايد من الصلاح، اللياقة، الحكمة والنزاهة.</a:t>
            </a:r>
            <a:endParaRPr kumimoji="0" lang="en-US" altLang="x-none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4. إن وسائل تحقيق ذلك لا تتضمن المعلومات فحسب بل الشعر والموسيقى والأدب العظيم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>
            <a:extLst>
              <a:ext uri="{FF2B5EF4-FFF2-40B4-BE49-F238E27FC236}">
                <a16:creationId xmlns:a16="http://schemas.microsoft.com/office/drawing/2014/main" id="{F4D2C7DD-C56A-A5EA-B9AB-35237757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828" name="Rectangle 4">
            <a:extLst>
              <a:ext uri="{FF2B5EF4-FFF2-40B4-BE49-F238E27FC236}">
                <a16:creationId xmlns:a16="http://schemas.microsoft.com/office/drawing/2014/main" id="{44D6D0F1-0949-31F2-3497-D900E8BC9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075C35EA-2EAE-0ED3-8CF7-E3228D9D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ب. الحكم الجيد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>
            <a:extLst>
              <a:ext uri="{FF2B5EF4-FFF2-40B4-BE49-F238E27FC236}">
                <a16:creationId xmlns:a16="http://schemas.microsoft.com/office/drawing/2014/main" id="{68A7F3E7-72CD-D9C8-CAAE-B33D4E4A5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828" name="Rectangle 4">
            <a:extLst>
              <a:ext uri="{FF2B5EF4-FFF2-40B4-BE49-F238E27FC236}">
                <a16:creationId xmlns:a16="http://schemas.microsoft.com/office/drawing/2014/main" id="{6F7F2FD4-F9E9-A3FF-3470-C55FAFBF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2443E813-61A2-CD12-C5F5-A3D741A3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209288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الحكم الجيد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إن أفضل حكومة هي تلك التي تحكم من خلال الطقوس (لي) وتخاطب الأخلاق الطبيعية للناس، بدلاً من استخدام وسائل الإقناع المنحطة كالرشوة والإكراه.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>
            <a:extLst>
              <a:ext uri="{FF2B5EF4-FFF2-40B4-BE49-F238E27FC236}">
                <a16:creationId xmlns:a16="http://schemas.microsoft.com/office/drawing/2014/main" id="{3A100113-B47E-81BA-66F5-5E3F8BF2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084" name="Rectangle 4">
            <a:extLst>
              <a:ext uri="{FF2B5EF4-FFF2-40B4-BE49-F238E27FC236}">
                <a16:creationId xmlns:a16="http://schemas.microsoft.com/office/drawing/2014/main" id="{C465AD8A-03E2-9532-EE9B-B6463B41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5124" name="Text Box 5">
            <a:extLst>
              <a:ext uri="{FF2B5EF4-FFF2-40B4-BE49-F238E27FC236}">
                <a16:creationId xmlns:a16="http://schemas.microsoft.com/office/drawing/2014/main" id="{FEEA231A-15F1-E9C2-AC64-95ED0D3B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280076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0000" marR="0" lvl="0" indent="-36000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ولد كونفوشيوس في الصين حوالي سنة 551 ق.م لعائلة نبيلة سابقاً لكن فقيرة، مات والده عندما كان في الثالثة من عمره، وماتت أمه (التي ربته) عندما كان في الثالثة والعشرين.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ب. عاش خلال الفترة التي كانت فيها الصين تعاني من الصراعات والحروب القبلية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>
            <a:extLst>
              <a:ext uri="{FF2B5EF4-FFF2-40B4-BE49-F238E27FC236}">
                <a16:creationId xmlns:a16="http://schemas.microsoft.com/office/drawing/2014/main" id="{CE23A98F-A780-7BAB-1011-66FCDA063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4852" name="Rectangle 4">
            <a:extLst>
              <a:ext uri="{FF2B5EF4-FFF2-40B4-BE49-F238E27FC236}">
                <a16:creationId xmlns:a16="http://schemas.microsoft.com/office/drawing/2014/main" id="{DD6C701A-B546-2048-C1BF-CF9DF52D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BFC4B61B-7D9D-94E3-31BB-AF93A3B8D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8686800" cy="273921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الحكم الجيد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إن أفضل حكومة هي تلك التي تحكم من خلال الطقوس (لي) وتخاطب الأخلاق الطبيعية للناس، بدلاً من استخدام وسائل الإقناع المنحطة كالرشوة والإكراه.</a:t>
            </a:r>
            <a:endParaRPr kumimoji="0" lang="en-US" altLang="en-US" b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اكتشاب القيادة الفاضلة مقابل قيادة النسب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6" name="Rectangle 4">
            <a:extLst>
              <a:ext uri="{FF2B5EF4-FFF2-40B4-BE49-F238E27FC236}">
                <a16:creationId xmlns:a16="http://schemas.microsoft.com/office/drawing/2014/main" id="{DF5C08F7-2FBC-D8CA-8E97-F0A0DC41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CBBC2D58-EB24-07DA-70D7-9ACE4259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12311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الحكم الجيد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العلاقات الإجتماعية، الفضيلة المناسبة، ومفهوم العار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00" name="Rectangle 4">
            <a:extLst>
              <a:ext uri="{FF2B5EF4-FFF2-40B4-BE49-F238E27FC236}">
                <a16:creationId xmlns:a16="http://schemas.microsoft.com/office/drawing/2014/main" id="{30BA1D64-DD31-0259-F501-5579A0C5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583FC01C-3373-6DC2-BFBD-F97E0B3F5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الحكم الجيد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العلاقات الإجتماعية، الفضيلة المناسبة، ومفهوم العار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يطلب من الحاكم أن يكون صالحاً أولاً قبل أن يتوقع من مواطنية أن يكونوا صالحين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>
            <a:extLst>
              <a:ext uri="{FF2B5EF4-FFF2-40B4-BE49-F238E27FC236}">
                <a16:creationId xmlns:a16="http://schemas.microsoft.com/office/drawing/2014/main" id="{35F9B64B-284C-F981-9F34-4409CE05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7924" name="Rectangle 4">
            <a:extLst>
              <a:ext uri="{FF2B5EF4-FFF2-40B4-BE49-F238E27FC236}">
                <a16:creationId xmlns:a16="http://schemas.microsoft.com/office/drawing/2014/main" id="{458C591A-2C87-6D83-A869-4754B638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المثل التربوية والسياسية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0B32340F-322B-6820-5099-8E0E209AA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338554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الحكم الجيد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العلاقات الإجتماعية، الفضيلة المناسبة، ومفهوم العار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يطلب من الحاكم أن يكون صالحاً أولاً قبل أن يتوقع من مواطنية أن يكونوا صالحين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الهدف الشامل العظيم هو اختبار السلام والتناغم في كل علاقة اجتماعية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4">
            <a:extLst>
              <a:ext uri="{FF2B5EF4-FFF2-40B4-BE49-F238E27FC236}">
                <a16:creationId xmlns:a16="http://schemas.microsoft.com/office/drawing/2014/main" id="{53D27839-7593-E5D0-753C-0BA47B1E4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المثل العلاقاتية والإجتماعية</a:t>
            </a:r>
            <a:endParaRPr lang="en-US" altLang="en-US" sz="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8" name="Rectangle 4">
            <a:extLst>
              <a:ext uri="{FF2B5EF4-FFF2-40B4-BE49-F238E27FC236}">
                <a16:creationId xmlns:a16="http://schemas.microsoft.com/office/drawing/2014/main" id="{7C2D06B0-8345-D8A0-9BC8-5C6C52E8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F4FF0289-01C5-A2A5-28FA-306698C3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97778"/>
            <a:ext cx="868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أ. جون-زي: الرجل النبيل الكونفوشيوسي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94AF76E0-7B58-D026-2EF6-7B2483F0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5413"/>
            <a:ext cx="29718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>
            <a:extLst>
              <a:ext uri="{FF2B5EF4-FFF2-40B4-BE49-F238E27FC236}">
                <a16:creationId xmlns:a16="http://schemas.microsoft.com/office/drawing/2014/main" id="{00DEB837-6840-620C-C128-7A30BB7C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8948" name="Rectangle 4">
            <a:extLst>
              <a:ext uri="{FF2B5EF4-FFF2-40B4-BE49-F238E27FC236}">
                <a16:creationId xmlns:a16="http://schemas.microsoft.com/office/drawing/2014/main" id="{43E2522B-D5EE-37FF-1710-59D22AABC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663C1D4-C8BF-334D-3223-5BC4BE955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209288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الرجل النبيل أولاً وقبل كل شيء موالي وأمين، ولا يخاف من تصحيح عيوب شخصيته وأخطائه الشخصية، ولهذا فإن اهتمام الرجل النبيل الأول هو تحسين الذات.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>
            <a:extLst>
              <a:ext uri="{FF2B5EF4-FFF2-40B4-BE49-F238E27FC236}">
                <a16:creationId xmlns:a16="http://schemas.microsoft.com/office/drawing/2014/main" id="{D2444F59-0350-9AEF-582A-8D80D0BA6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29718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72" name="Rectangle 4">
            <a:extLst>
              <a:ext uri="{FF2B5EF4-FFF2-40B4-BE49-F238E27FC236}">
                <a16:creationId xmlns:a16="http://schemas.microsoft.com/office/drawing/2014/main" id="{B910D955-BD79-75AB-C0A9-376480EC2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FCC86430-CECD-0948-76A1-18A1B4F8D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12311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اهتمامات الرجل النبيل التسعة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>
            <a:extLst>
              <a:ext uri="{FF2B5EF4-FFF2-40B4-BE49-F238E27FC236}">
                <a16:creationId xmlns:a16="http://schemas.microsoft.com/office/drawing/2014/main" id="{547E0AAB-C57E-394A-9190-ACEA4818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9972" name="Rectangle 4">
            <a:extLst>
              <a:ext uri="{FF2B5EF4-FFF2-40B4-BE49-F238E27FC236}">
                <a16:creationId xmlns:a16="http://schemas.microsoft.com/office/drawing/2014/main" id="{137B94F4-A3C4-1D92-BE33-B0FB2F94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9E6E20EC-FB35-4ADA-4464-22C64D7F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178510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أ. الرؤية بوضوح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3">
            <a:extLst>
              <a:ext uri="{FF2B5EF4-FFF2-40B4-BE49-F238E27FC236}">
                <a16:creationId xmlns:a16="http://schemas.microsoft.com/office/drawing/2014/main" id="{C77872F3-7598-C169-7101-35C190946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200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0996" name="Rectangle 4">
            <a:extLst>
              <a:ext uri="{FF2B5EF4-FFF2-40B4-BE49-F238E27FC236}">
                <a16:creationId xmlns:a16="http://schemas.microsoft.com/office/drawing/2014/main" id="{D0D94C14-75A8-8C17-436B-C4F7CFD2A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7C32F004-C897-BF19-9B7F-6F85F079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الرؤية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ب. الإستماع بوضوح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>
            <a:extLst>
              <a:ext uri="{FF2B5EF4-FFF2-40B4-BE49-F238E27FC236}">
                <a16:creationId xmlns:a16="http://schemas.microsoft.com/office/drawing/2014/main" id="{D3937FEB-A539-DF6E-C7F7-1F96BC8A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3108" name="Rectangle 4">
            <a:extLst>
              <a:ext uri="{FF2B5EF4-FFF2-40B4-BE49-F238E27FC236}">
                <a16:creationId xmlns:a16="http://schemas.microsoft.com/office/drawing/2014/main" id="{D6B61AB2-314A-C3FF-16CA-134FC26A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843CFFA3-009F-187E-5F45-E9CC09494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107721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ت. تزوج وأنجب طفلين وأصبح وزير العدل في مقاطعة لو قبل الشروع في وزارة التعليم المتنقلة 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>
            <a:extLst>
              <a:ext uri="{FF2B5EF4-FFF2-40B4-BE49-F238E27FC236}">
                <a16:creationId xmlns:a16="http://schemas.microsoft.com/office/drawing/2014/main" id="{F11DA211-36E6-A173-BC97-5DA1B7E3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200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020" name="Rectangle 4">
            <a:extLst>
              <a:ext uri="{FF2B5EF4-FFF2-40B4-BE49-F238E27FC236}">
                <a16:creationId xmlns:a16="http://schemas.microsoft.com/office/drawing/2014/main" id="{138BC336-12EC-16C3-9421-BE2F87715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33FA194-9A95-0D7C-6109-D1DF0827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2893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الرؤية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الإستماع بوضوح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ت. أن يكون لطيفاً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>
            <a:extLst>
              <a:ext uri="{FF2B5EF4-FFF2-40B4-BE49-F238E27FC236}">
                <a16:creationId xmlns:a16="http://schemas.microsoft.com/office/drawing/2014/main" id="{6B0036FB-719F-E136-50D8-D46B7FCAF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29718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44" name="Rectangle 4">
            <a:extLst>
              <a:ext uri="{FF2B5EF4-FFF2-40B4-BE49-F238E27FC236}">
                <a16:creationId xmlns:a16="http://schemas.microsoft.com/office/drawing/2014/main" id="{B6A74660-5BC2-D916-05BA-5DA4E1E3A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6ADA4198-FC1D-0BF9-33DE-BF6207599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34470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الرؤية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الإستماع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أن يكون لطيفاً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ث. أن يكون محترماً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3">
            <a:extLst>
              <a:ext uri="{FF2B5EF4-FFF2-40B4-BE49-F238E27FC236}">
                <a16:creationId xmlns:a16="http://schemas.microsoft.com/office/drawing/2014/main" id="{6243C314-0CEC-C52D-3E00-05708A3A9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1242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4068" name="Rectangle 4">
            <a:extLst>
              <a:ext uri="{FF2B5EF4-FFF2-40B4-BE49-F238E27FC236}">
                <a16:creationId xmlns:a16="http://schemas.microsoft.com/office/drawing/2014/main" id="{668104FC-44CE-A78B-7215-C961880F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28E31517-1B64-DAE9-36AF-10E738AEF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40010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الرؤية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الإستماع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أن يكون لطيفاً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أن يكون محترماً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ج. أن يكون صادقاً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">
            <a:extLst>
              <a:ext uri="{FF2B5EF4-FFF2-40B4-BE49-F238E27FC236}">
                <a16:creationId xmlns:a16="http://schemas.microsoft.com/office/drawing/2014/main" id="{3BC50BC2-8C91-79B3-7266-93F2C152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200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4068" name="Rectangle 4">
            <a:extLst>
              <a:ext uri="{FF2B5EF4-FFF2-40B4-BE49-F238E27FC236}">
                <a16:creationId xmlns:a16="http://schemas.microsoft.com/office/drawing/2014/main" id="{C4C139FC-8DAC-D6F4-6BE1-A5C34C581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4069" name="Text Box 5">
            <a:extLst>
              <a:ext uri="{FF2B5EF4-FFF2-40B4-BE49-F238E27FC236}">
                <a16:creationId xmlns:a16="http://schemas.microsoft.com/office/drawing/2014/main" id="{15E33D9E-5FA3-1C92-C7CB-D19D33982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455509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الرؤية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الإستماع بوضوح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أن يكون لطيفاً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أن يكون محترماً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أن يكون صادقاً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ح. أن يكون مجتهداً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>
            <a:extLst>
              <a:ext uri="{FF2B5EF4-FFF2-40B4-BE49-F238E27FC236}">
                <a16:creationId xmlns:a16="http://schemas.microsoft.com/office/drawing/2014/main" id="{E6DB4B33-ED44-EDD3-372B-CB040474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276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4068" name="Rectangle 4">
            <a:extLst>
              <a:ext uri="{FF2B5EF4-FFF2-40B4-BE49-F238E27FC236}">
                <a16:creationId xmlns:a16="http://schemas.microsoft.com/office/drawing/2014/main" id="{E53DA43E-2812-DDF8-DCC3-58D6CA75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D521B8E4-841D-C99A-099E-229AFFB4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خ. الحصول على المساعدة عند الحاجة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2" indent="0" eaLnBrk="1" hangingPunct="1">
              <a:spcBef>
                <a:spcPct val="50000"/>
              </a:spcBef>
              <a:buNone/>
              <a:defRPr/>
            </a:pP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>
            <a:extLst>
              <a:ext uri="{FF2B5EF4-FFF2-40B4-BE49-F238E27FC236}">
                <a16:creationId xmlns:a16="http://schemas.microsoft.com/office/drawing/2014/main" id="{02A14378-FFE7-2AF7-3539-85EE09718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2004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4068" name="Rectangle 4">
            <a:extLst>
              <a:ext uri="{FF2B5EF4-FFF2-40B4-BE49-F238E27FC236}">
                <a16:creationId xmlns:a16="http://schemas.microsoft.com/office/drawing/2014/main" id="{173DE7E2-DE73-6C83-5A08-92C886E3B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4069" name="Text Box 5">
            <a:extLst>
              <a:ext uri="{FF2B5EF4-FFF2-40B4-BE49-F238E27FC236}">
                <a16:creationId xmlns:a16="http://schemas.microsoft.com/office/drawing/2014/main" id="{6890989A-4D81-66EC-0FD2-FE4083D5C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233910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خ. الحصول على المساعدة عند الحاجة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د. أن تزن بعناية العواقب عند الغضب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>
            <a:extLst>
              <a:ext uri="{FF2B5EF4-FFF2-40B4-BE49-F238E27FC236}">
                <a16:creationId xmlns:a16="http://schemas.microsoft.com/office/drawing/2014/main" id="{FAB5EB11-8880-66A5-60F8-12179541F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971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4068" name="Rectangle 4">
            <a:extLst>
              <a:ext uri="{FF2B5EF4-FFF2-40B4-BE49-F238E27FC236}">
                <a16:creationId xmlns:a16="http://schemas.microsoft.com/office/drawing/2014/main" id="{060B4E49-656C-5DEA-C6FD-51B1D995C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4069" name="Text Box 5">
            <a:extLst>
              <a:ext uri="{FF2B5EF4-FFF2-40B4-BE49-F238E27FC236}">
                <a16:creationId xmlns:a16="http://schemas.microsoft.com/office/drawing/2014/main" id="{BF9D1CC6-44F9-96FE-A1DE-67A2DB5DD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3600"/>
            <a:ext cx="8686800" cy="32624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اهتمامات الرجل النبيل التسعة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خ. الحصول على المساعدة عند الحاجة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أن تزن بعناية العواقب عند الغضب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ذ. النظر فيما إذا كان مسار العمل صحيحاً أم لا                                عندما تتاح الفرصة لتحقيق مكاسب شخصية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>
            <a:extLst>
              <a:ext uri="{FF2B5EF4-FFF2-40B4-BE49-F238E27FC236}">
                <a16:creationId xmlns:a16="http://schemas.microsoft.com/office/drawing/2014/main" id="{B9669502-F1A5-2396-C2DF-593678F2A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5092" name="Rectangle 4">
            <a:extLst>
              <a:ext uri="{FF2B5EF4-FFF2-40B4-BE49-F238E27FC236}">
                <a16:creationId xmlns:a16="http://schemas.microsoft.com/office/drawing/2014/main" id="{05E5F459-9B68-9B4D-5885-C7D96DAB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32AE2426-3D3F-817A-6BE3-C9D27E26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الرجل النبيل هو شخص متفوق (مقابل من هو أدنى – حرفياً صغير)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3">
            <a:extLst>
              <a:ext uri="{FF2B5EF4-FFF2-40B4-BE49-F238E27FC236}">
                <a16:creationId xmlns:a16="http://schemas.microsoft.com/office/drawing/2014/main" id="{3CDD66A7-1EFD-3360-881E-C05BC7D37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124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5092" name="Rectangle 4">
            <a:extLst>
              <a:ext uri="{FF2B5EF4-FFF2-40B4-BE49-F238E27FC236}">
                <a16:creationId xmlns:a16="http://schemas.microsoft.com/office/drawing/2014/main" id="{6805AFCA-E30C-C68A-7C03-5A36DD360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8369C941-22DC-8A1A-D97F-BAD754D4C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أ. يضع الرجل المتفوق قلبه على الفضيلة،                                       أما الرجل الأدنى فيضع قلبه على الراحة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>
            <a:extLst>
              <a:ext uri="{FF2B5EF4-FFF2-40B4-BE49-F238E27FC236}">
                <a16:creationId xmlns:a16="http://schemas.microsoft.com/office/drawing/2014/main" id="{DCD74764-6ED4-E12C-B405-71B99075E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12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6116" name="Rectangle 4">
            <a:extLst>
              <a:ext uri="{FF2B5EF4-FFF2-40B4-BE49-F238E27FC236}">
                <a16:creationId xmlns:a16="http://schemas.microsoft.com/office/drawing/2014/main" id="{3E468C5C-4D61-37EC-7BB0-329963E1C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87278C41-2CB1-00B0-E5D6-4B6A4EBB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35086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يضع الرجل المتفوق قلبه على الفضيلة،                                       أما الرجل الأدنى فيضع قلبه على الراحة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ب. الرجل المتفوق غير متحيز بشكل مدروس                                    أما الشخص الأدنى فيظهر المحاباة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>
            <a:extLst>
              <a:ext uri="{FF2B5EF4-FFF2-40B4-BE49-F238E27FC236}">
                <a16:creationId xmlns:a16="http://schemas.microsoft.com/office/drawing/2014/main" id="{4059E8EF-5A18-BC00-4A7A-55007FEE6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4132" name="Rectangle 4">
            <a:extLst>
              <a:ext uri="{FF2B5EF4-FFF2-40B4-BE49-F238E27FC236}">
                <a16:creationId xmlns:a16="http://schemas.microsoft.com/office/drawing/2014/main" id="{BC65065E-DD7C-264F-BDE8-8F2E9E460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18A06B58-5B30-AB1D-AF29-C904F230E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230832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تزوج وأنجب طفلين وأصبح وزير العدل في مقاطعة لو قبل الشروع في وزارة التعليم المتنقلة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</a:rPr>
              <a:t>ث. أسس مدرسة رو للفكر الصيني وترك عدداً من الأتباع خلفه عند وفاته في سن 73 أو 73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>
            <a:extLst>
              <a:ext uri="{FF2B5EF4-FFF2-40B4-BE49-F238E27FC236}">
                <a16:creationId xmlns:a16="http://schemas.microsoft.com/office/drawing/2014/main" id="{038C8FFE-5F88-5C37-0FF8-0EB283F92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304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7140" name="Rectangle 4">
            <a:extLst>
              <a:ext uri="{FF2B5EF4-FFF2-40B4-BE49-F238E27FC236}">
                <a16:creationId xmlns:a16="http://schemas.microsoft.com/office/drawing/2014/main" id="{0AB42488-851E-B4E3-F039-2EC3BE51D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D4EFB093-FF93-5DFA-0CFD-EBD7C93E1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443198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يضع الرجل المتفوق قلبه على الفضيلة،                                       أما الرجل الأدنى فيضع قلبه على الراحة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الرجل المتفوق غير متحيز بشكل مدروس                                    أما الشخص الأدنى فيظهر المحاباة</a:t>
            </a: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ت. الشخص المتفوق يلفت الإنتباه للنقاط الجيدة                                  في الآخرين، يشير الشخص الأدنى إلى عيوبهم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>
            <a:extLst>
              <a:ext uri="{FF2B5EF4-FFF2-40B4-BE49-F238E27FC236}">
                <a16:creationId xmlns:a16="http://schemas.microsoft.com/office/drawing/2014/main" id="{6BF18186-C16E-EE00-8C0A-508DD9DB3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8164" name="Rectangle 4">
            <a:extLst>
              <a:ext uri="{FF2B5EF4-FFF2-40B4-BE49-F238E27FC236}">
                <a16:creationId xmlns:a16="http://schemas.microsoft.com/office/drawing/2014/main" id="{A142AB15-2F8F-F100-4C6D-F4F27CF3D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94EB0BA2-C806-B2B5-5383-BA9F65A90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ث. يفرض الشخص المتفوق مطالب على نفسه                                بينما يفرضها الشخص الأدنى على الآخرين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>
            <a:extLst>
              <a:ext uri="{FF2B5EF4-FFF2-40B4-BE49-F238E27FC236}">
                <a16:creationId xmlns:a16="http://schemas.microsoft.com/office/drawing/2014/main" id="{6F97EEB4-0B6A-6ADD-51E1-A9B274352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895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9188" name="Rectangle 4">
            <a:extLst>
              <a:ext uri="{FF2B5EF4-FFF2-40B4-BE49-F238E27FC236}">
                <a16:creationId xmlns:a16="http://schemas.microsoft.com/office/drawing/2014/main" id="{F57A5DE5-E73C-6033-075D-716101962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1EEC5A9F-88C3-7964-AA30-4B63A15E9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387798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يفرض الشخص المتفوق مطالب على نفسه                                بينما يفرضها الشخص الأدنى على الآخرين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ج. يستطيع الشخص المتفوق التأثير على من                                     هم أعلى منه بينما يستطيع الشخص الأدنى التأثير                             على من هم تحته فقط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3">
            <a:extLst>
              <a:ext uri="{FF2B5EF4-FFF2-40B4-BE49-F238E27FC236}">
                <a16:creationId xmlns:a16="http://schemas.microsoft.com/office/drawing/2014/main" id="{233F1A15-D1B3-510A-E7FB-FE76A3E01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0212" name="Rectangle 4">
            <a:extLst>
              <a:ext uri="{FF2B5EF4-FFF2-40B4-BE49-F238E27FC236}">
                <a16:creationId xmlns:a16="http://schemas.microsoft.com/office/drawing/2014/main" id="{F5441B04-D211-0F6B-021B-613366846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35AF94F7-1A01-6214-1BC8-511CA713A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480131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ث. يفرض الشخص المتفوق مطالب على نفسه                                بينما يفرضها الشخص الأدنى على الآخرين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يستطيع الشخص المتفوق التأثير على من                                     هم أعلى منه بينما يستطيع الشخص الأدنى التأثير                             على من هم تحته فقط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ح. يكون الشخص المتفوق هادئاً ومرتاحاً بينما                               يشعر الشخص الأدنى بالقلق والمرض.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">
            <a:extLst>
              <a:ext uri="{FF2B5EF4-FFF2-40B4-BE49-F238E27FC236}">
                <a16:creationId xmlns:a16="http://schemas.microsoft.com/office/drawing/2014/main" id="{9FF9D025-B72E-49B1-6BA7-1DA8F1A89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66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1236" name="Rectangle 4">
            <a:extLst>
              <a:ext uri="{FF2B5EF4-FFF2-40B4-BE49-F238E27FC236}">
                <a16:creationId xmlns:a16="http://schemas.microsoft.com/office/drawing/2014/main" id="{D74BEC52-B0C6-13AC-B224-2E2CA3793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778FF550-8E2C-AE9B-59DE-78A01F20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25853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الرجل النبيل هو شخص متفوق (مقابل من هو أدنى – حرفياً صغير)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lvl="2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خ. الشخص المتفوق ذو كرامة ولكنه ليس متكبراً                               أما الشخص الأدنى فهو متكبر ولكن ليس ذي كرامة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3">
            <a:extLst>
              <a:ext uri="{FF2B5EF4-FFF2-40B4-BE49-F238E27FC236}">
                <a16:creationId xmlns:a16="http://schemas.microsoft.com/office/drawing/2014/main" id="{39BBEEF1-7D53-AB89-E022-FB87B7C2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1242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2260" name="Rectangle 4">
            <a:extLst>
              <a:ext uri="{FF2B5EF4-FFF2-40B4-BE49-F238E27FC236}">
                <a16:creationId xmlns:a16="http://schemas.microsoft.com/office/drawing/2014/main" id="{ECA7B13D-CBEE-4291-3A36-C2216FC18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949DBF3B-3E3C-D557-AC5F-F6DB31AF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166199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يفكر الرجل النبيل في الطريقة (تاو)                            وتقدمها، وليس في كيفية كسب عيشه.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3">
            <a:extLst>
              <a:ext uri="{FF2B5EF4-FFF2-40B4-BE49-F238E27FC236}">
                <a16:creationId xmlns:a16="http://schemas.microsoft.com/office/drawing/2014/main" id="{CD96CCD2-88FA-D4E4-9D26-04B198607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33528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284" name="Rectangle 4">
            <a:extLst>
              <a:ext uri="{FF2B5EF4-FFF2-40B4-BE49-F238E27FC236}">
                <a16:creationId xmlns:a16="http://schemas.microsoft.com/office/drawing/2014/main" id="{DBAFAE05-ADF3-BC0A-E8E5-59F74590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95BF9E65-AF33-CE0A-906E-BDF5EAD05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273921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يفكر الرجل النبيل في الطريقة (تاو)                               وتقدمها، وليس في كيفية كسب عيشه.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يعتبر الرجل النبيل العدل أمراً ضرورياً                          ويمارس اللياقة وهو متواضع</a:t>
            </a:r>
            <a:endParaRPr lang="en-US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3">
            <a:extLst>
              <a:ext uri="{FF2B5EF4-FFF2-40B4-BE49-F238E27FC236}">
                <a16:creationId xmlns:a16="http://schemas.microsoft.com/office/drawing/2014/main" id="{40B27004-973D-C253-FC7B-9D5311978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5413"/>
            <a:ext cx="297180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308" name="Rectangle 4">
            <a:extLst>
              <a:ext uri="{FF2B5EF4-FFF2-40B4-BE49-F238E27FC236}">
                <a16:creationId xmlns:a16="http://schemas.microsoft.com/office/drawing/2014/main" id="{C77AF351-9980-DCF2-E652-3932534E2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275F420-AB02-8759-103C-F28DCB33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38164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أ. جون-زي: الرجل النبيل الكونفوشيوسي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يفكر الرجل النبيل في الطريقة (تاو)                                          وتقدمها، وليس في كيفية كسب عيشه.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يعتبر الرجل النبيل العدل أمراً ضرورياً                                       ويمارس اللياقة وهو متواضع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يتصرف الرجل النبيل قبل أن يتكلم ومن ثم                         يتكلم بحسب أفعاله بنزاهة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2" name="Rectangle 4">
            <a:extLst>
              <a:ext uri="{FF2B5EF4-FFF2-40B4-BE49-F238E27FC236}">
                <a16:creationId xmlns:a16="http://schemas.microsoft.com/office/drawing/2014/main" id="{CC9025B4-8765-D12D-C467-A068F0C7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BBFDA7F5-5ED6-9AB4-DC25-C2856AC35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ب. يجمع الرجل الكامل بين صفات القديس، العالم والرجل النبيل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211" name="Picture 1">
            <a:extLst>
              <a:ext uri="{FF2B5EF4-FFF2-40B4-BE49-F238E27FC236}">
                <a16:creationId xmlns:a16="http://schemas.microsoft.com/office/drawing/2014/main" id="{9F5C2D7B-0423-2ABE-BE0C-E1BD34C85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16263"/>
            <a:ext cx="2495550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6" name="Rectangle 4">
            <a:extLst>
              <a:ext uri="{FF2B5EF4-FFF2-40B4-BE49-F238E27FC236}">
                <a16:creationId xmlns:a16="http://schemas.microsoft.com/office/drawing/2014/main" id="{45F0EEA3-C77C-ACF3-98E0-7CFF74DAE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189F778D-72DB-0918-D2C1-035E195C7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يجمع الرجل الكامل بين صفات القديس، العالم والرجل النبيل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algn="r" rtl="1" eaLnBrk="1" hangingPunct="1">
              <a:spcBef>
                <a:spcPct val="50000"/>
              </a:spcBef>
              <a:defRPr/>
            </a:pPr>
            <a:r>
              <a:rPr lang="ar-J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ت. القيود الخمسة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6" name="Rectangle 4">
            <a:extLst>
              <a:ext uri="{FF2B5EF4-FFF2-40B4-BE49-F238E27FC236}">
                <a16:creationId xmlns:a16="http://schemas.microsoft.com/office/drawing/2014/main" id="{973F12D3-FF8C-BC38-A171-897E49B4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817E3545-15C8-BD3D-5E4F-E1187315B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584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r" rtl="1" eaLnBrk="1" hangingPunct="1">
              <a:spcBef>
                <a:spcPct val="50000"/>
              </a:spcBef>
              <a:defRPr/>
            </a:pPr>
            <a:r>
              <a:rPr lang="ar-JO" altLang="x-none" sz="3200" b="1" dirty="0">
                <a:solidFill>
                  <a:schemeClr val="bg1"/>
                </a:solidFill>
              </a:rPr>
              <a:t>ج. تطورات مهمة في الكونفوشيوسية بعد كونفوشيوس:</a:t>
            </a:r>
            <a:endParaRPr lang="en-US" altLang="x-non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6" name="Rectangle 4">
            <a:extLst>
              <a:ext uri="{FF2B5EF4-FFF2-40B4-BE49-F238E27FC236}">
                <a16:creationId xmlns:a16="http://schemas.microsoft.com/office/drawing/2014/main" id="{A4D645E3-7CD4-CB35-0A91-1E2B028C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7931AF85-7D5B-1133-1DB8-9699938C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19697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يجمع الرجل الكامل بين صفات القديس، العالم والرجل النبيل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القيود الخمسة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الحاكم للمحكوم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6259" name="Picture 1">
            <a:extLst>
              <a:ext uri="{FF2B5EF4-FFF2-40B4-BE49-F238E27FC236}">
                <a16:creationId xmlns:a16="http://schemas.microsoft.com/office/drawing/2014/main" id="{7D89991D-684A-9D86-1F4D-4EE805009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3900"/>
            <a:ext cx="45720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80" name="Rectangle 4">
            <a:extLst>
              <a:ext uri="{FF2B5EF4-FFF2-40B4-BE49-F238E27FC236}">
                <a16:creationId xmlns:a16="http://schemas.microsoft.com/office/drawing/2014/main" id="{E540D368-6F1B-DCAB-FFE6-3B15D964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5A53C4E3-9F56-CF57-6FCE-99F663382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261610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يجمع الرجل الكامل بين صفات القديس، العالم والرجل النبيل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القيود الخمسة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الحاكم للمحكوم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الأب للإبن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7283" name="Picture 1">
            <a:extLst>
              <a:ext uri="{FF2B5EF4-FFF2-40B4-BE49-F238E27FC236}">
                <a16:creationId xmlns:a16="http://schemas.microsoft.com/office/drawing/2014/main" id="{22704119-DA3B-E51D-14B6-9A42B0D0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8025"/>
            <a:ext cx="4267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4" name="Rectangle 4">
            <a:extLst>
              <a:ext uri="{FF2B5EF4-FFF2-40B4-BE49-F238E27FC236}">
                <a16:creationId xmlns:a16="http://schemas.microsoft.com/office/drawing/2014/main" id="{F5535403-8C3F-13B5-CF93-8B70C75AC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DECBD06-8B23-6FE9-BDBD-E94A23AF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يجمع الرجل الكامل بين صفات القديس، العالم والرجل النبيل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القيود الخمسة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الحاكم للمحكوم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الأب للإبن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buNone/>
              <a:defRPr/>
            </a:pPr>
            <a:r>
              <a:rPr lang="ar-JO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الزوج للزوجة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8307" name="Picture 1">
            <a:extLst>
              <a:ext uri="{FF2B5EF4-FFF2-40B4-BE49-F238E27FC236}">
                <a16:creationId xmlns:a16="http://schemas.microsoft.com/office/drawing/2014/main" id="{D0B3B0E7-43C2-ADF1-01A8-9690E13D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588"/>
            <a:ext cx="4419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>
            <a:extLst>
              <a:ext uri="{FF2B5EF4-FFF2-40B4-BE49-F238E27FC236}">
                <a16:creationId xmlns:a16="http://schemas.microsoft.com/office/drawing/2014/main" id="{F2772846-91BC-5A9B-B2AA-EA964D483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575"/>
            <a:ext cx="4343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8404" name="Rectangle 4">
            <a:extLst>
              <a:ext uri="{FF2B5EF4-FFF2-40B4-BE49-F238E27FC236}">
                <a16:creationId xmlns:a16="http://schemas.microsoft.com/office/drawing/2014/main" id="{5E89A7A6-2FA6-170E-4635-89406710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8405" name="Text Box 5">
            <a:extLst>
              <a:ext uri="{FF2B5EF4-FFF2-40B4-BE49-F238E27FC236}">
                <a16:creationId xmlns:a16="http://schemas.microsoft.com/office/drawing/2014/main" id="{64B19162-3F04-F821-69C3-B4E91055A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37240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يجمع الرجل الكامل بين صفات القديس، العالم والرجل النبيل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القيود الخمسة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الحاكم للمحكوم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الأب للإبن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الزوج للزوجة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الأخ الأكبر للأخ الأصغر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4" name="Rectangle 4">
            <a:extLst>
              <a:ext uri="{FF2B5EF4-FFF2-40B4-BE49-F238E27FC236}">
                <a16:creationId xmlns:a16="http://schemas.microsoft.com/office/drawing/2014/main" id="{882D23DB-92E0-1727-B594-9582B65B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المثل العلاقاتية والإجتماعية</a:t>
            </a:r>
            <a:endParaRPr kumimoji="0" lang="en-US" alt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8405" name="Text Box 5">
            <a:extLst>
              <a:ext uri="{FF2B5EF4-FFF2-40B4-BE49-F238E27FC236}">
                <a16:creationId xmlns:a16="http://schemas.microsoft.com/office/drawing/2014/main" id="{51FA86DD-0D35-EA90-EDF9-EC6279CA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8686800" cy="19697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ب. يجمع الرجل الكامل بين صفات القديس، العالم والرجل النبيل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ت. القيود الخمسة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الصديق للصديق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355" name="Picture 1">
            <a:extLst>
              <a:ext uri="{FF2B5EF4-FFF2-40B4-BE49-F238E27FC236}">
                <a16:creationId xmlns:a16="http://schemas.microsoft.com/office/drawing/2014/main" id="{983B629B-92F6-4FA1-CE84-6D8BB2DF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>
            <a:extLst>
              <a:ext uri="{FF2B5EF4-FFF2-40B4-BE49-F238E27FC236}">
                <a16:creationId xmlns:a16="http://schemas.microsoft.com/office/drawing/2014/main" id="{D6E6B7AE-27E6-94E0-BA3D-36611FA4E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29" name="Rectangle 9">
            <a:extLst>
              <a:ext uri="{FF2B5EF4-FFF2-40B4-BE49-F238E27FC236}">
                <a16:creationId xmlns:a16="http://schemas.microsoft.com/office/drawing/2014/main" id="{0FBA1BAF-CEAE-50D4-2CFD-9943CB71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9144000" cy="4191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7. الخاتمة والتطبيق: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تقييم الكونفوشيوسية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ar-JO" altLang="en-US" sz="5000" b="1" dirty="0">
                <a:solidFill>
                  <a:schemeClr val="bg1"/>
                </a:solidFill>
              </a:rPr>
              <a:t>في ضوء المسيحية</a:t>
            </a:r>
            <a:endParaRPr lang="en-US" altLang="en-US" sz="5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النظرة العالمية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at 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6" name="Rectangle 4">
            <a:extLst>
              <a:ext uri="{FF2B5EF4-FFF2-40B4-BE49-F238E27FC236}">
                <a16:creationId xmlns:a16="http://schemas.microsoft.com/office/drawing/2014/main" id="{2FD15A97-F37B-95B3-E19A-6210802C9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914400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2. كونفوشيوس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تاريخ تقليدي مختصر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AB6F3ACB-0009-DA30-FD1B-2303BE36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12311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x-non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ج. تطورات مهمة في الكونفوشيوسية بعد كونفوشيوس:</a:t>
            </a:r>
            <a:endParaRPr kumimoji="0" lang="en-US" altLang="x-non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algn="r" rtl="1" eaLnBrk="1" hangingPunct="1">
              <a:spcBef>
                <a:spcPct val="50000"/>
              </a:spcBef>
              <a:defRPr/>
            </a:pPr>
            <a:r>
              <a:rPr lang="ar-JO" altLang="x-none" sz="2800" b="1" dirty="0">
                <a:solidFill>
                  <a:schemeClr val="bg1"/>
                </a:solidFill>
              </a:rPr>
              <a:t>1. منسيوس (القرن الرابع ق.م)</a:t>
            </a:r>
            <a:endParaRPr lang="en-US" altLang="x-none" sz="2800" b="1" dirty="0">
              <a:solidFill>
                <a:schemeClr val="bg1"/>
              </a:solidFill>
            </a:endParaRP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2D41BD42-0C8B-7848-40F0-627EC5B0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788"/>
            <a:ext cx="3276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8224</TotalTime>
  <Words>2740</Words>
  <Application>Microsoft Office PowerPoint</Application>
  <PresentationFormat>On-screen Show (4:3)</PresentationFormat>
  <Paragraphs>332</Paragraphs>
  <Slides>87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MS PGothic</vt:lpstr>
      <vt:lpstr>Arial</vt:lpstr>
      <vt:lpstr>Calibri</vt:lpstr>
      <vt:lpstr>Times New Roman</vt:lpstr>
      <vt:lpstr>Wingdings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النظرة العالمية at BibleStudyDownloads.org</vt:lpstr>
    </vt:vector>
  </TitlesOfParts>
  <Manager/>
  <Company>EAST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in Asia: The Confucian Way of Life</dc:title>
  <dc:subject/>
  <dc:creator>Lewis Winkler</dc:creator>
  <cp:keywords/>
  <dc:description/>
  <cp:lastModifiedBy>Rami Jwainat</cp:lastModifiedBy>
  <cp:revision>398</cp:revision>
  <dcterms:created xsi:type="dcterms:W3CDTF">2008-04-22T20:27:24Z</dcterms:created>
  <dcterms:modified xsi:type="dcterms:W3CDTF">2024-04-16T08:32:27Z</dcterms:modified>
  <cp:category/>
</cp:coreProperties>
</file>